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61199AC3-A58B-47CE-B527-DF8CE5128ED5}" type="datetimeFigureOut">
              <a:rPr lang="en-US" smtClean="0"/>
              <a:t>4/8/2023</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A90500A9-D793-40EF-91F7-86A2DF636553}" type="slidenum">
              <a:rPr lang="en-US" smtClean="0"/>
              <a:t>‹#›</a:t>
            </a:fld>
            <a:endParaRPr lang="en-US"/>
          </a:p>
        </p:txBody>
      </p:sp>
    </p:spTree>
    <p:extLst>
      <p:ext uri="{BB962C8B-B14F-4D97-AF65-F5344CB8AC3E}">
        <p14:creationId xmlns:p14="http://schemas.microsoft.com/office/powerpoint/2010/main" val="13805907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99AC3-A58B-47CE-B527-DF8CE5128ED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177817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199AC3-A58B-47CE-B527-DF8CE5128ED5}" type="datetimeFigureOut">
              <a:rPr lang="en-US" smtClean="0"/>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143173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99AC3-A58B-47CE-B527-DF8CE5128ED5}"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237498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61199AC3-A58B-47CE-B527-DF8CE5128ED5}" type="datetimeFigureOut">
              <a:rPr lang="en-US" smtClean="0"/>
              <a:t>4/8/2023</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1353691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199AC3-A58B-47CE-B527-DF8CE5128ED5}" type="datetimeFigureOut">
              <a:rPr lang="en-US" smtClean="0"/>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67438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199AC3-A58B-47CE-B527-DF8CE5128ED5}" type="datetimeFigureOut">
              <a:rPr lang="en-US" smtClean="0"/>
              <a:t>4/8/2023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170720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199AC3-A58B-47CE-B527-DF8CE5128ED5}" type="datetimeFigureOut">
              <a:rPr lang="en-US" smtClean="0"/>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4200001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99AC3-A58B-47CE-B527-DF8CE5128ED5}" type="datetimeFigureOut">
              <a:rPr lang="en-US" smtClean="0"/>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500A9-D793-40EF-91F7-86A2DF636553}" type="slidenum">
              <a:rPr lang="en-US" smtClean="0"/>
              <a:t>‹#›</a:t>
            </a:fld>
            <a:endParaRPr lang="en-US"/>
          </a:p>
        </p:txBody>
      </p:sp>
    </p:spTree>
    <p:extLst>
      <p:ext uri="{BB962C8B-B14F-4D97-AF65-F5344CB8AC3E}">
        <p14:creationId xmlns:p14="http://schemas.microsoft.com/office/powerpoint/2010/main" val="216084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61199AC3-A58B-47CE-B527-DF8CE5128ED5}" type="datetimeFigureOut">
              <a:rPr lang="en-US" smtClean="0"/>
              <a:t>4/8/2023</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A90500A9-D793-40EF-91F7-86A2DF636553}"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511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61199AC3-A58B-47CE-B527-DF8CE5128ED5}" type="datetimeFigureOut">
              <a:rPr lang="en-US" smtClean="0"/>
              <a:t>4/8/2023</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A90500A9-D793-40EF-91F7-86A2DF636553}"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957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1199AC3-A58B-47CE-B527-DF8CE5128ED5}" type="datetimeFigureOut">
              <a:rPr lang="en-US" smtClean="0"/>
              <a:t>4/8/2023</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A90500A9-D793-40EF-91F7-86A2DF636553}" type="slidenum">
              <a:rPr lang="en-US" smtClean="0"/>
              <a:t>‹#›</a:t>
            </a:fld>
            <a:endParaRPr lang="en-US"/>
          </a:p>
        </p:txBody>
      </p:sp>
    </p:spTree>
    <p:extLst>
      <p:ext uri="{BB962C8B-B14F-4D97-AF65-F5344CB8AC3E}">
        <p14:creationId xmlns:p14="http://schemas.microsoft.com/office/powerpoint/2010/main" val="3186522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9463-B652-88D6-7653-54D0F9166B4E}"/>
              </a:ext>
            </a:extLst>
          </p:cNvPr>
          <p:cNvSpPr>
            <a:spLocks noGrp="1"/>
          </p:cNvSpPr>
          <p:nvPr>
            <p:ph type="ctrTitle"/>
          </p:nvPr>
        </p:nvSpPr>
        <p:spPr/>
        <p:txBody>
          <a:bodyPr/>
          <a:lstStyle/>
          <a:p>
            <a:r>
              <a:rPr lang="en-US" sz="6600" b="1" dirty="0"/>
              <a:t>Managerial Decision Making Process</a:t>
            </a:r>
            <a:endParaRPr lang="en-US" sz="6600" dirty="0"/>
          </a:p>
        </p:txBody>
      </p:sp>
      <p:sp>
        <p:nvSpPr>
          <p:cNvPr id="3" name="Subtitle 2">
            <a:extLst>
              <a:ext uri="{FF2B5EF4-FFF2-40B4-BE49-F238E27FC236}">
                <a16:creationId xmlns:a16="http://schemas.microsoft.com/office/drawing/2014/main" id="{681772C3-1164-492F-43E5-67175C1E7D6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7305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C210-3EB0-EC2B-FCB3-C4D34645C9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5237BB-C118-EB11-AC58-4922192076D9}"/>
              </a:ext>
            </a:extLst>
          </p:cNvPr>
          <p:cNvSpPr>
            <a:spLocks noGrp="1"/>
          </p:cNvSpPr>
          <p:nvPr>
            <p:ph idx="1"/>
          </p:nvPr>
        </p:nvSpPr>
        <p:spPr/>
        <p:txBody>
          <a:bodyPr>
            <a:normAutofit/>
          </a:bodyPr>
          <a:lstStyle/>
          <a:p>
            <a:pPr marL="0" indent="0" algn="just">
              <a:buNone/>
            </a:pPr>
            <a:r>
              <a:rPr lang="en-US" dirty="0"/>
              <a:t>Business firms are a combination of manpower, financial, and physical resources which help in making managerial decisions. Societies can be classified into two main categories - production and consumption. Firms are the economic entities and are on the production side, whereas consumers are on the consumption side. The performances of firms get analyzed in the framework of an economic model. The economic model of a firm is called the theory of the firm. Business decisions include many vital decisions like whether a firm should undertake research and development program, should a company launch a new product, etc.</a:t>
            </a:r>
          </a:p>
          <a:p>
            <a:pPr marL="0" indent="0" algn="just">
              <a:buNone/>
            </a:pPr>
            <a:r>
              <a:rPr lang="en-US" dirty="0"/>
              <a:t>Business decisions made by the managers are very important for the success and failure of a firm. Complexity in the business world continuously grows making the role of a manager or a decision maker of an </a:t>
            </a:r>
            <a:r>
              <a:rPr lang="en-US" dirty="0" err="1"/>
              <a:t>organisation</a:t>
            </a:r>
            <a:r>
              <a:rPr lang="en-US" dirty="0"/>
              <a:t> more challenging! The impact of goods production, marketing, and technological changes highly contribute to the complexity of the business environment.</a:t>
            </a:r>
          </a:p>
        </p:txBody>
      </p:sp>
    </p:spTree>
    <p:extLst>
      <p:ext uri="{BB962C8B-B14F-4D97-AF65-F5344CB8AC3E}">
        <p14:creationId xmlns:p14="http://schemas.microsoft.com/office/powerpoint/2010/main" val="336635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54F3F-5969-928D-0FCD-ADEFD76654C3}"/>
              </a:ext>
            </a:extLst>
          </p:cNvPr>
          <p:cNvSpPr>
            <a:spLocks noGrp="1"/>
          </p:cNvSpPr>
          <p:nvPr>
            <p:ph type="title"/>
          </p:nvPr>
        </p:nvSpPr>
        <p:spPr/>
        <p:txBody>
          <a:bodyPr/>
          <a:lstStyle/>
          <a:p>
            <a:r>
              <a:rPr lang="en-US" b="1" dirty="0"/>
              <a:t>Steps for Decision Making</a:t>
            </a:r>
          </a:p>
        </p:txBody>
      </p:sp>
      <p:sp>
        <p:nvSpPr>
          <p:cNvPr id="3" name="Content Placeholder 2">
            <a:extLst>
              <a:ext uri="{FF2B5EF4-FFF2-40B4-BE49-F238E27FC236}">
                <a16:creationId xmlns:a16="http://schemas.microsoft.com/office/drawing/2014/main" id="{0BAA1621-3F22-174A-16F0-36A92A43C6E8}"/>
              </a:ext>
            </a:extLst>
          </p:cNvPr>
          <p:cNvSpPr>
            <a:spLocks noGrp="1"/>
          </p:cNvSpPr>
          <p:nvPr>
            <p:ph idx="1"/>
          </p:nvPr>
        </p:nvSpPr>
        <p:spPr/>
        <p:txBody>
          <a:bodyPr>
            <a:normAutofit/>
          </a:bodyPr>
          <a:lstStyle/>
          <a:p>
            <a:pPr marL="0" indent="0" algn="just">
              <a:buNone/>
            </a:pPr>
            <a:r>
              <a:rPr lang="en-US" dirty="0"/>
              <a:t>The steps for decision making like problem description, objective determination, discovering alternatives, forecasting consequences are described below: </a:t>
            </a:r>
          </a:p>
        </p:txBody>
      </p:sp>
    </p:spTree>
    <p:extLst>
      <p:ext uri="{BB962C8B-B14F-4D97-AF65-F5344CB8AC3E}">
        <p14:creationId xmlns:p14="http://schemas.microsoft.com/office/powerpoint/2010/main" val="139333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E65FE-A7D5-0602-EBD0-6EB2568FE305}"/>
              </a:ext>
            </a:extLst>
          </p:cNvPr>
          <p:cNvSpPr>
            <a:spLocks noGrp="1"/>
          </p:cNvSpPr>
          <p:nvPr>
            <p:ph type="title"/>
          </p:nvPr>
        </p:nvSpPr>
        <p:spPr/>
        <p:txBody>
          <a:bodyPr/>
          <a:lstStyle/>
          <a:p>
            <a:r>
              <a:rPr lang="en-US" b="1" dirty="0"/>
              <a:t>Define the Problem</a:t>
            </a:r>
          </a:p>
        </p:txBody>
      </p:sp>
      <p:sp>
        <p:nvSpPr>
          <p:cNvPr id="3" name="Content Placeholder 2">
            <a:extLst>
              <a:ext uri="{FF2B5EF4-FFF2-40B4-BE49-F238E27FC236}">
                <a16:creationId xmlns:a16="http://schemas.microsoft.com/office/drawing/2014/main" id="{0B9C8BE9-050C-CBE8-97FA-81E0CAACFE2C}"/>
              </a:ext>
            </a:extLst>
          </p:cNvPr>
          <p:cNvSpPr>
            <a:spLocks noGrp="1"/>
          </p:cNvSpPr>
          <p:nvPr>
            <p:ph idx="1"/>
          </p:nvPr>
        </p:nvSpPr>
        <p:spPr/>
        <p:txBody>
          <a:bodyPr/>
          <a:lstStyle/>
          <a:p>
            <a:pPr marL="0" indent="0" algn="just">
              <a:buNone/>
            </a:pPr>
            <a:r>
              <a:rPr lang="en-US" dirty="0"/>
              <a:t>What is the problem and how does it influence managerial objectives are the main questions. Decisions are usually made in the firm’s planning process. Managerial decisions are at times not very well defined and thus are sometimes source of a problem.</a:t>
            </a:r>
          </a:p>
          <a:p>
            <a:pPr marL="0" indent="0" algn="just">
              <a:buNone/>
            </a:pPr>
            <a:endParaRPr lang="en-US" dirty="0"/>
          </a:p>
        </p:txBody>
      </p:sp>
    </p:spTree>
    <p:extLst>
      <p:ext uri="{BB962C8B-B14F-4D97-AF65-F5344CB8AC3E}">
        <p14:creationId xmlns:p14="http://schemas.microsoft.com/office/powerpoint/2010/main" val="3952640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42D13-4915-76D1-2939-16362F5E274E}"/>
              </a:ext>
            </a:extLst>
          </p:cNvPr>
          <p:cNvSpPr>
            <a:spLocks noGrp="1"/>
          </p:cNvSpPr>
          <p:nvPr>
            <p:ph type="title"/>
          </p:nvPr>
        </p:nvSpPr>
        <p:spPr/>
        <p:txBody>
          <a:bodyPr/>
          <a:lstStyle/>
          <a:p>
            <a:r>
              <a:rPr lang="en-US" b="1" dirty="0"/>
              <a:t>Determine the Objective</a:t>
            </a:r>
          </a:p>
        </p:txBody>
      </p:sp>
      <p:sp>
        <p:nvSpPr>
          <p:cNvPr id="3" name="Content Placeholder 2">
            <a:extLst>
              <a:ext uri="{FF2B5EF4-FFF2-40B4-BE49-F238E27FC236}">
                <a16:creationId xmlns:a16="http://schemas.microsoft.com/office/drawing/2014/main" id="{90352F05-584F-A82A-3D16-BD15B7284B38}"/>
              </a:ext>
            </a:extLst>
          </p:cNvPr>
          <p:cNvSpPr>
            <a:spLocks noGrp="1"/>
          </p:cNvSpPr>
          <p:nvPr>
            <p:ph idx="1"/>
          </p:nvPr>
        </p:nvSpPr>
        <p:spPr/>
        <p:txBody>
          <a:bodyPr/>
          <a:lstStyle/>
          <a:p>
            <a:pPr marL="0" indent="0" algn="just">
              <a:buNone/>
            </a:pPr>
            <a:r>
              <a:rPr lang="en-US" dirty="0"/>
              <a:t>The goal of an organization or decision maker is very important. In practice, there may be many problems while setting the objectives of a firm related to profit maximization and benefit cost analysis. Are the future benefits worth the present capital? Should a firm make an investment for higher profits for over 8 to 10 years? These are the questions asked before determining the objectives of a firm.</a:t>
            </a:r>
          </a:p>
          <a:p>
            <a:pPr marL="0" indent="0" algn="just">
              <a:buNone/>
            </a:pPr>
            <a:endParaRPr lang="en-US" dirty="0"/>
          </a:p>
        </p:txBody>
      </p:sp>
    </p:spTree>
    <p:extLst>
      <p:ext uri="{BB962C8B-B14F-4D97-AF65-F5344CB8AC3E}">
        <p14:creationId xmlns:p14="http://schemas.microsoft.com/office/powerpoint/2010/main" val="188259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16222-0274-E95E-843B-C295AF6AB6E5}"/>
              </a:ext>
            </a:extLst>
          </p:cNvPr>
          <p:cNvSpPr>
            <a:spLocks noGrp="1"/>
          </p:cNvSpPr>
          <p:nvPr>
            <p:ph type="title"/>
          </p:nvPr>
        </p:nvSpPr>
        <p:spPr/>
        <p:txBody>
          <a:bodyPr/>
          <a:lstStyle/>
          <a:p>
            <a:r>
              <a:rPr lang="en-US" b="1" dirty="0"/>
              <a:t>Discover the Alternatives</a:t>
            </a:r>
          </a:p>
        </p:txBody>
      </p:sp>
      <p:sp>
        <p:nvSpPr>
          <p:cNvPr id="3" name="Content Placeholder 2">
            <a:extLst>
              <a:ext uri="{FF2B5EF4-FFF2-40B4-BE49-F238E27FC236}">
                <a16:creationId xmlns:a16="http://schemas.microsoft.com/office/drawing/2014/main" id="{681384BF-6385-4708-B909-C83205C10D11}"/>
              </a:ext>
            </a:extLst>
          </p:cNvPr>
          <p:cNvSpPr>
            <a:spLocks noGrp="1"/>
          </p:cNvSpPr>
          <p:nvPr>
            <p:ph idx="1"/>
          </p:nvPr>
        </p:nvSpPr>
        <p:spPr/>
        <p:txBody>
          <a:bodyPr/>
          <a:lstStyle/>
          <a:p>
            <a:pPr marL="0" indent="0" algn="just">
              <a:buNone/>
            </a:pPr>
            <a:r>
              <a:rPr lang="en-US" dirty="0"/>
              <a:t>For a sound decision framework, there are many questions which are needed to be answered such as: What are the alternatives? What factors are under the decision maker’s control? What variables constrain the choice of options? The manager needs to carefully formulate all such questions in order to weigh the attractive alternatives.</a:t>
            </a:r>
          </a:p>
          <a:p>
            <a:pPr marL="0" indent="0" algn="just">
              <a:buNone/>
            </a:pPr>
            <a:endParaRPr lang="en-US" dirty="0"/>
          </a:p>
        </p:txBody>
      </p:sp>
    </p:spTree>
    <p:extLst>
      <p:ext uri="{BB962C8B-B14F-4D97-AF65-F5344CB8AC3E}">
        <p14:creationId xmlns:p14="http://schemas.microsoft.com/office/powerpoint/2010/main" val="376004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3DDF2-DB67-7CD0-BD72-1013D88300A5}"/>
              </a:ext>
            </a:extLst>
          </p:cNvPr>
          <p:cNvSpPr>
            <a:spLocks noGrp="1"/>
          </p:cNvSpPr>
          <p:nvPr>
            <p:ph type="title"/>
          </p:nvPr>
        </p:nvSpPr>
        <p:spPr/>
        <p:txBody>
          <a:bodyPr/>
          <a:lstStyle/>
          <a:p>
            <a:r>
              <a:rPr lang="en-US" b="1" dirty="0"/>
              <a:t>Forecast the Consequences</a:t>
            </a:r>
          </a:p>
        </p:txBody>
      </p:sp>
      <p:sp>
        <p:nvSpPr>
          <p:cNvPr id="3" name="Content Placeholder 2">
            <a:extLst>
              <a:ext uri="{FF2B5EF4-FFF2-40B4-BE49-F238E27FC236}">
                <a16:creationId xmlns:a16="http://schemas.microsoft.com/office/drawing/2014/main" id="{18DB998F-8CF8-2E13-A891-67F58CFE04C2}"/>
              </a:ext>
            </a:extLst>
          </p:cNvPr>
          <p:cNvSpPr>
            <a:spLocks noGrp="1"/>
          </p:cNvSpPr>
          <p:nvPr>
            <p:ph idx="1"/>
          </p:nvPr>
        </p:nvSpPr>
        <p:spPr/>
        <p:txBody>
          <a:bodyPr/>
          <a:lstStyle/>
          <a:p>
            <a:pPr marL="0" indent="0" algn="just">
              <a:buNone/>
            </a:pPr>
            <a:r>
              <a:rPr lang="en-US" dirty="0"/>
              <a:t>Forecasting or predicting the consequences of each alternative should be considered. Conditions could change by applying each alternative action so it is crucial to decide which alternative action to use when outcomes are uncertain.</a:t>
            </a:r>
          </a:p>
          <a:p>
            <a:pPr marL="0" indent="0" algn="just">
              <a:buNone/>
            </a:pPr>
            <a:endParaRPr lang="en-US" dirty="0"/>
          </a:p>
        </p:txBody>
      </p:sp>
    </p:spTree>
    <p:extLst>
      <p:ext uri="{BB962C8B-B14F-4D97-AF65-F5344CB8AC3E}">
        <p14:creationId xmlns:p14="http://schemas.microsoft.com/office/powerpoint/2010/main" val="391548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7B68-6291-8D2C-F76D-E16D8DBDFF46}"/>
              </a:ext>
            </a:extLst>
          </p:cNvPr>
          <p:cNvSpPr>
            <a:spLocks noGrp="1"/>
          </p:cNvSpPr>
          <p:nvPr>
            <p:ph type="title"/>
          </p:nvPr>
        </p:nvSpPr>
        <p:spPr/>
        <p:txBody>
          <a:bodyPr/>
          <a:lstStyle/>
          <a:p>
            <a:r>
              <a:rPr lang="en-US" b="1" dirty="0"/>
              <a:t>Make a Choice</a:t>
            </a:r>
          </a:p>
        </p:txBody>
      </p:sp>
      <p:sp>
        <p:nvSpPr>
          <p:cNvPr id="3" name="Content Placeholder 2">
            <a:extLst>
              <a:ext uri="{FF2B5EF4-FFF2-40B4-BE49-F238E27FC236}">
                <a16:creationId xmlns:a16="http://schemas.microsoft.com/office/drawing/2014/main" id="{650FA79C-4972-231F-D4B2-CA7210D843C6}"/>
              </a:ext>
            </a:extLst>
          </p:cNvPr>
          <p:cNvSpPr>
            <a:spLocks noGrp="1"/>
          </p:cNvSpPr>
          <p:nvPr>
            <p:ph idx="1"/>
          </p:nvPr>
        </p:nvSpPr>
        <p:spPr/>
        <p:txBody>
          <a:bodyPr/>
          <a:lstStyle/>
          <a:p>
            <a:pPr marL="0" indent="0" algn="just">
              <a:buNone/>
            </a:pPr>
            <a:r>
              <a:rPr lang="en-US" dirty="0"/>
              <a:t>Once all the analysis and scrutinizing is completed, the preferred course of action is selected. This step of the process is said to occupy the lion’s share in analysis. In this step, the objectives and outcomes are directly quantifiable. It all depends on how the decision maker puts the problem, how he formalizes the objectives, considers the appropriate alternatives, and finds out the most preferable course of action.</a:t>
            </a:r>
          </a:p>
          <a:p>
            <a:pPr marL="0" indent="0" algn="just">
              <a:buNone/>
            </a:pPr>
            <a:endParaRPr lang="en-US" dirty="0"/>
          </a:p>
        </p:txBody>
      </p:sp>
    </p:spTree>
    <p:extLst>
      <p:ext uri="{BB962C8B-B14F-4D97-AF65-F5344CB8AC3E}">
        <p14:creationId xmlns:p14="http://schemas.microsoft.com/office/powerpoint/2010/main" val="1116358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Savon</Template>
  <TotalTime>1</TotalTime>
  <Words>503</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lpstr>
      <vt:lpstr>Managerial Decision Making Process</vt:lpstr>
      <vt:lpstr>PowerPoint Presentation</vt:lpstr>
      <vt:lpstr>Steps for Decision Making</vt:lpstr>
      <vt:lpstr>Define the Problem</vt:lpstr>
      <vt:lpstr>Determine the Objective</vt:lpstr>
      <vt:lpstr>Discover the Alternatives</vt:lpstr>
      <vt:lpstr>Forecast the Consequences</vt:lpstr>
      <vt:lpstr>Make a Choice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Decision Making Process</dc:title>
  <dc:creator>Ananya Priya</dc:creator>
  <cp:lastModifiedBy>Ananya Priya</cp:lastModifiedBy>
  <cp:revision>1</cp:revision>
  <dcterms:created xsi:type="dcterms:W3CDTF">2023-04-08T05:18:48Z</dcterms:created>
  <dcterms:modified xsi:type="dcterms:W3CDTF">2023-04-08T05:20:09Z</dcterms:modified>
</cp:coreProperties>
</file>